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2"/>
  </p:notesMasterIdLst>
  <p:sldIdLst>
    <p:sldId id="256" r:id="rId2"/>
    <p:sldId id="322" r:id="rId3"/>
    <p:sldId id="336" r:id="rId4"/>
    <p:sldId id="302" r:id="rId5"/>
    <p:sldId id="303" r:id="rId6"/>
    <p:sldId id="304" r:id="rId7"/>
    <p:sldId id="305" r:id="rId8"/>
    <p:sldId id="283" r:id="rId9"/>
    <p:sldId id="306" r:id="rId10"/>
    <p:sldId id="259" r:id="rId11"/>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EsMwinh0IIPObSem47l33w==" hashData="IbO3e+jGnAlBKZ4s+mXBPBUuW4ZMK7N5AAi/ivveCHdofWh6u/0Subctq78D68m+A9jaZlcFs7Iq8zQ6cFldkw=="/>
  <p:extLst>
    <p:ext uri="{521415D9-36F7-43E2-AB2F-B90AF26B5E84}">
      <p14:sectionLst xmlns:p14="http://schemas.microsoft.com/office/powerpoint/2010/main">
        <p14:section name="Default Section" id="{9973039F-08D1-FE43-B0A6-845B43722D55}">
          <p14:sldIdLst>
            <p14:sldId id="256"/>
          </p14:sldIdLst>
        </p14:section>
        <p14:section name="Introduction" id="{B4055BB2-04E7-B84C-9677-0D7593509CD6}">
          <p14:sldIdLst>
            <p14:sldId id="322"/>
          </p14:sldIdLst>
        </p14:section>
        <p14:section name="Setting up environment" id="{9F62335A-B7EA-AE4C-BD03-EE7540DD4825}">
          <p14:sldIdLst/>
        </p14:section>
        <p14:section name="The Basics" id="{99C36858-EA01-0C42-85EC-90E776DB9252}">
          <p14:sldIdLst>
            <p14:sldId id="336"/>
            <p14:sldId id="302"/>
            <p14:sldId id="303"/>
            <p14:sldId id="304"/>
            <p14:sldId id="305"/>
            <p14:sldId id="283"/>
            <p14:sldId id="306"/>
          </p14:sldIdLst>
        </p14:section>
        <p14:section name="Components and APIs" id="{F9ECFBD5-4260-DF48-A913-C673271535F3}">
          <p14:sldIdLst/>
        </p14:section>
        <p14:section name="Native Code" id="{98B61D1F-E37E-7943-AEA1-16CB83B58B16}">
          <p14:sldIdLst/>
        </p14:section>
        <p14:section name="Libraries" id="{33767AE4-8B0F-FF49-BF19-4CFE1AC4B87A}">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843"/>
    <p:restoredTop sz="76923"/>
  </p:normalViewPr>
  <p:slideViewPr>
    <p:cSldViewPr snapToGrid="0">
      <p:cViewPr varScale="1">
        <p:scale>
          <a:sx n="82" d="100"/>
          <a:sy n="82" d="100"/>
        </p:scale>
        <p:origin x="496" y="176"/>
      </p:cViewPr>
      <p:guideLst>
        <p:guide orient="horz" pos="2183"/>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png>
</file>

<file path=ppt/media/image3.tiff>
</file>

<file path=ppt/media/image4.tiff>
</file>

<file path=ppt/media/image5.tiff>
</file>

<file path=ppt/media/image6.tiff>
</file>

<file path=ppt/media/image7.tiff>
</file>

<file path=ppt/media/image8.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reactnative.dev/"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reactnative.dev/docs/0.61/handling-text-input" TargetMode="External"/><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reactjs.org/docs/forms.html#controlled-components"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s://reactnative.dev/docs/0.61/handling-touches" TargetMode="External"/><Relationship Id="rId4" Type="http://schemas.openxmlformats.org/officeDocument/2006/relationships/hyperlink" Target="https://reactnative.dev/docs/0.61/textinput"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10</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hlinkClick r:id="rId3"/>
              </a:rPr>
              <a:t>https://reactnative.dev/</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982528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41606403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1184871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0911954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7464370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85491135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en-US" dirty="0">
                <a:hlinkClick r:id="rId3"/>
              </a:rPr>
              <a:t>https://reactnative.dev/docs/0.61/handling-text-input</a:t>
            </a:r>
            <a:endParaRPr lang="en-US" sz="1200" b="0" i="0" u="none" strike="noStrike" cap="none" dirty="0">
              <a:solidFill>
                <a:schemeClr val="dk1"/>
              </a:solidFill>
              <a:effectLst/>
              <a:latin typeface="Calibri"/>
              <a:ea typeface="Calibri"/>
              <a:cs typeface="Calibri"/>
              <a:sym typeface="Calibri"/>
            </a:endParaRPr>
          </a:p>
          <a:p>
            <a:pPr fontAlgn="base">
              <a:buFont typeface="Arial" panose="020B0604020202020204" pitchFamily="34" charset="0"/>
              <a:buChar char="•"/>
            </a:pPr>
            <a:endParaRPr lang="en-US" sz="1200" b="0" i="0" u="none" strike="noStrike" cap="none" dirty="0">
              <a:solidFill>
                <a:schemeClr val="dk1"/>
              </a:solidFill>
              <a:effectLst/>
              <a:latin typeface="Calibri"/>
              <a:ea typeface="Calibri"/>
              <a:cs typeface="Calibri"/>
              <a:sym typeface="Calibri"/>
            </a:endParaRPr>
          </a:p>
          <a:p>
            <a:endParaRPr lang="en-VN" dirty="0"/>
          </a:p>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8</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1971934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In this example, we store text in the state, because it changes over time.</a:t>
            </a:r>
          </a:p>
          <a:p>
            <a:pPr fontAlgn="base">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There are a lot more things you might want to do with a text input. For example, you could validate the text inside while the user types. For more detailed examples, see the </a:t>
            </a:r>
            <a:r>
              <a:rPr lang="en-US" sz="1200" b="0" i="0" u="none" strike="noStrike" cap="none" dirty="0">
                <a:solidFill>
                  <a:schemeClr val="dk1"/>
                </a:solidFill>
                <a:effectLst/>
                <a:latin typeface="Calibri"/>
                <a:ea typeface="Calibri"/>
                <a:cs typeface="Calibri"/>
                <a:sym typeface="Calibri"/>
                <a:hlinkClick r:id="rId3"/>
              </a:rPr>
              <a:t>React docs on controlled components</a:t>
            </a:r>
            <a:r>
              <a:rPr lang="en-US" sz="1200" b="0" i="0" u="none" strike="noStrike" cap="none" dirty="0">
                <a:solidFill>
                  <a:schemeClr val="dk1"/>
                </a:solidFill>
                <a:effectLst/>
                <a:latin typeface="Calibri"/>
                <a:ea typeface="Calibri"/>
                <a:cs typeface="Calibri"/>
                <a:sym typeface="Calibri"/>
              </a:rPr>
              <a:t>, or the </a:t>
            </a:r>
            <a:r>
              <a:rPr lang="en-US" sz="1200" b="0" i="0" u="none" strike="noStrike" cap="none" dirty="0">
                <a:solidFill>
                  <a:schemeClr val="dk1"/>
                </a:solidFill>
                <a:effectLst/>
                <a:latin typeface="Calibri"/>
                <a:ea typeface="Calibri"/>
                <a:cs typeface="Calibri"/>
                <a:sym typeface="Calibri"/>
                <a:hlinkClick r:id="rId4"/>
              </a:rPr>
              <a:t>reference docs for TextInput</a:t>
            </a:r>
            <a:r>
              <a:rPr lang="en-US" sz="1200" b="0" i="0" u="none" strike="noStrike" cap="none" dirty="0">
                <a:solidFill>
                  <a:schemeClr val="dk1"/>
                </a:solidFill>
                <a:effectLst/>
                <a:latin typeface="Calibri"/>
                <a:ea typeface="Calibri"/>
                <a:cs typeface="Calibri"/>
                <a:sym typeface="Calibri"/>
              </a:rPr>
              <a:t>.</a:t>
            </a:r>
          </a:p>
          <a:p>
            <a:pPr fontAlgn="base">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Text input is one of the ways the user interacts with the app. Next, let's look at another type of input and </a:t>
            </a:r>
            <a:r>
              <a:rPr lang="en-US" sz="1200" b="0" i="0" u="none" strike="noStrike" cap="none" dirty="0">
                <a:solidFill>
                  <a:schemeClr val="dk1"/>
                </a:solidFill>
                <a:effectLst/>
                <a:latin typeface="Calibri"/>
                <a:ea typeface="Calibri"/>
                <a:cs typeface="Calibri"/>
                <a:sym typeface="Calibri"/>
                <a:hlinkClick r:id="rId5"/>
              </a:rPr>
              <a:t>learn how to handle touches</a:t>
            </a:r>
            <a:r>
              <a:rPr lang="en-US" sz="1200" b="0" i="0" u="none" strike="noStrike" cap="none" dirty="0">
                <a:solidFill>
                  <a:schemeClr val="dk1"/>
                </a:solidFill>
                <a:effectLst/>
                <a:latin typeface="Calibri"/>
                <a:ea typeface="Calibri"/>
                <a:cs typeface="Calibri"/>
                <a:sym typeface="Calibri"/>
              </a:rPr>
              <a: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01782857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2"/>
          <a:stretch>
            <a:fillRect/>
          </a:stretch>
        </p:blipFill>
        <p:spPr>
          <a:xfrm>
            <a:off x="9365043" y="4532313"/>
            <a:ext cx="1751134" cy="1517649"/>
          </a:xfrm>
          <a:prstGeom prst="rect">
            <a:avLst/>
          </a:prstGeom>
        </p:spPr>
      </p:pic>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3"/>
          <a:stretch>
            <a:fillRect/>
          </a:stretch>
        </p:blipFill>
        <p:spPr>
          <a:xfrm>
            <a:off x="0" y="3295650"/>
            <a:ext cx="12192000" cy="356235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8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dirty="0"/>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tif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2"/>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3"/>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8" Type="http://schemas.openxmlformats.org/officeDocument/2006/relationships/hyperlink" Target="https://realm.io/docs/javascript/latest" TargetMode="External"/><Relationship Id="rId3" Type="http://schemas.openxmlformats.org/officeDocument/2006/relationships/hyperlink" Target="https://reactnative.dev/docs/0.61/" TargetMode="External"/><Relationship Id="rId7" Type="http://schemas.openxmlformats.org/officeDocument/2006/relationships/hyperlink" Target="https://rnfirebase.io/" TargetMode="External"/><Relationship Id="rId2" Type="http://schemas.openxmlformats.org/officeDocument/2006/relationships/notesSlide" Target="../notesSlides/notesSlide10.xml"/><Relationship Id="rId1" Type="http://schemas.openxmlformats.org/officeDocument/2006/relationships/slideLayout" Target="../slideLayouts/slideLayout6.xml"/><Relationship Id="rId6" Type="http://schemas.openxmlformats.org/officeDocument/2006/relationships/hyperlink" Target="https://react-redux.js.org/introduction/quick-start" TargetMode="External"/><Relationship Id="rId5" Type="http://schemas.openxmlformats.org/officeDocument/2006/relationships/hyperlink" Target="https://redux.js.org/introduction/getting-started" TargetMode="External"/><Relationship Id="rId4" Type="http://schemas.openxmlformats.org/officeDocument/2006/relationships/hyperlink" Target="https://reactjs.org/docs/getting-started.html" TargetMode="Externa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hyperlink" Target="https://reactnative.dev/docs/layout-props#flexwrap" TargetMode="External"/><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6.tiff"/><Relationship Id="rId4" Type="http://schemas.openxmlformats.org/officeDocument/2006/relationships/hyperlink" Target="https://yogalayout.com/docs/flex-wrap" TargetMode="External"/></Relationships>
</file>

<file path=ppt/slides/_rels/slide5.xml.rels><?xml version="1.0" encoding="UTF-8" standalone="yes"?>
<Relationships xmlns="http://schemas.openxmlformats.org/package/2006/relationships"><Relationship Id="rId3" Type="http://schemas.openxmlformats.org/officeDocument/2006/relationships/hyperlink" Target="https://reactnative.dev/docs/layout-props#flexgrow"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hyperlink" Target="https://reactnative.dev/docs/layout-props#flexbasis" TargetMode="External"/><Relationship Id="rId4" Type="http://schemas.openxmlformats.org/officeDocument/2006/relationships/hyperlink" Target="https://reactnative.dev/docs/layout-props#flexshrink" TargetMode="Externa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reactnative.dev/docs/0.61/textinput#content" TargetMode="External"/><Relationship Id="rId2" Type="http://schemas.openxmlformats.org/officeDocument/2006/relationships/notesSlide" Target="../notesSlides/notesSlide8.xml"/><Relationship Id="rId1" Type="http://schemas.openxmlformats.org/officeDocument/2006/relationships/slideLayout" Target="../slideLayouts/slideLayout6.xml"/><Relationship Id="rId4" Type="http://schemas.openxmlformats.org/officeDocument/2006/relationships/hyperlink" Target="https://reactnative.dev/docs/0.61/intro-react-native-components" TargetMode="External"/></Relationships>
</file>

<file path=ppt/slides/_rels/slide9.xml.rels><?xml version="1.0" encoding="UTF-8" standalone="yes"?>
<Relationships xmlns="http://schemas.openxmlformats.org/package/2006/relationships"><Relationship Id="rId3" Type="http://schemas.openxmlformats.org/officeDocument/2006/relationships/image" Target="../media/image8.tiff"/><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2E75B5"/>
              </a:buClr>
              <a:buSzPts val="6000"/>
              <a:buFont typeface="Calibri"/>
              <a:buNone/>
            </a:pPr>
            <a:r>
              <a:rPr lang="vi-VN" altLang="ja-JP" dirty="0">
                <a:solidFill>
                  <a:schemeClr val="accent6"/>
                </a:solidFill>
              </a:rPr>
              <a:t>React Native</a:t>
            </a:r>
            <a:r>
              <a:rPr lang="vi-VN" altLang="ja-JP" dirty="0"/>
              <a:t> Basic</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The basics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Components &amp; APIs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Native Code</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Libraries</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5" y="1648850"/>
            <a:ext cx="8506800"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1800" dirty="0">
                <a:solidFill>
                  <a:schemeClr val="tx1"/>
                </a:solidFill>
              </a:rPr>
              <a:t>React Native Official Document: </a:t>
            </a:r>
            <a:r>
              <a:rPr lang="en-US" sz="1800" dirty="0">
                <a:solidFill>
                  <a:schemeClr val="accent1">
                    <a:lumMod val="75000"/>
                  </a:schemeClr>
                </a:solidFill>
                <a:hlinkClick r:id="rId3">
                  <a:extLst>
                    <a:ext uri="{A12FA001-AC4F-418D-AE19-62706E023703}">
                      <ahyp:hlinkClr xmlns:ahyp="http://schemas.microsoft.com/office/drawing/2018/hyperlinkcolor" val="tx"/>
                    </a:ext>
                  </a:extLst>
                </a:hlinkClick>
              </a:rPr>
              <a:t>https://reactnative.dev/docs/0.61/</a:t>
            </a:r>
            <a:endParaRPr lang="en-US" sz="1800" dirty="0">
              <a:solidFill>
                <a:schemeClr val="accent1">
                  <a:lumMod val="75000"/>
                </a:schemeClr>
              </a:solidFill>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Official Document: </a:t>
            </a:r>
            <a:r>
              <a:rPr lang="en-US" sz="18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https://reactjs.org/docs/getting-started.html</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Redux Official Document: </a:t>
            </a:r>
            <a:r>
              <a:rPr lang="en-US" sz="18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https://redux.js.org/introduction/getting-started</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Redux Official Document: </a:t>
            </a:r>
            <a:r>
              <a:rPr lang="en-US" sz="1800" dirty="0">
                <a:solidFill>
                  <a:schemeClr val="accent1">
                    <a:lumMod val="75000"/>
                  </a:schemeClr>
                </a:solidFill>
                <a:ea typeface="Times New Roman"/>
                <a:cs typeface="Times New Roman"/>
                <a:sym typeface="Times New Roman"/>
                <a:hlinkClick r:id="rId6">
                  <a:extLst>
                    <a:ext uri="{A12FA001-AC4F-418D-AE19-62706E023703}">
                      <ahyp:hlinkClr xmlns:ahyp="http://schemas.microsoft.com/office/drawing/2018/hyperlinkcolor" val="tx"/>
                    </a:ext>
                  </a:extLst>
                </a:hlinkClick>
              </a:rPr>
              <a:t>https://react-redux.js.org/introduction/quick-start</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Naïve Firebase Official document: </a:t>
            </a:r>
            <a:r>
              <a:rPr lang="en-US" sz="1800" dirty="0">
                <a:solidFill>
                  <a:schemeClr val="tx1"/>
                </a:solidFill>
                <a:ea typeface="Times New Roman"/>
                <a:cs typeface="Times New Roman"/>
                <a:sym typeface="Times New Roman"/>
                <a:hlinkClick r:id="rId7"/>
              </a:rPr>
              <a:t>https://rnfirebase.io</a:t>
            </a:r>
            <a:endParaRPr lang="en-US" sz="1800" dirty="0">
              <a:solidFill>
                <a:schemeClr val="tx1"/>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Realm Database for React Native: </a:t>
            </a:r>
            <a:r>
              <a:rPr lang="en-US" sz="1800" dirty="0">
                <a:solidFill>
                  <a:schemeClr val="tx1"/>
                </a:solidFill>
                <a:ea typeface="Times New Roman"/>
                <a:cs typeface="Times New Roman"/>
                <a:sym typeface="Times New Roman"/>
                <a:hlinkClick r:id="rId8"/>
              </a:rPr>
              <a:t>https://realm.io/docs/javascript/latest</a:t>
            </a:r>
            <a:endParaRPr sz="18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13F61804-2977-4FAB-BA96-3177ED4C6621}"/>
              </a:ext>
            </a:extLst>
          </p:cNvPr>
          <p:cNvSpPr>
            <a:spLocks noGrp="1"/>
          </p:cNvSpPr>
          <p:nvPr>
            <p:ph type="title"/>
          </p:nvPr>
        </p:nvSpPr>
        <p:spPr>
          <a:xfrm>
            <a:off x="831850" y="1309688"/>
            <a:ext cx="10515600" cy="2852737"/>
          </a:xfrm>
        </p:spPr>
        <p:txBody>
          <a:bodyPr/>
          <a:lstStyle/>
          <a:p>
            <a:r>
              <a:rPr lang="en-VN" dirty="0"/>
              <a:t>The basics</a:t>
            </a:r>
            <a:endParaRPr lang="en-US" dirty="0"/>
          </a:p>
        </p:txBody>
      </p:sp>
      <p:sp>
        <p:nvSpPr>
          <p:cNvPr id="11" name="Text Placeholder 2">
            <a:extLst>
              <a:ext uri="{FF2B5EF4-FFF2-40B4-BE49-F238E27FC236}">
                <a16:creationId xmlns:a16="http://schemas.microsoft.com/office/drawing/2014/main" id="{651CFC84-B795-4ED3-9DDF-8E6861B3593F}"/>
              </a:ext>
            </a:extLst>
          </p:cNvPr>
          <p:cNvSpPr>
            <a:spLocks noGrp="1"/>
          </p:cNvSpPr>
          <p:nvPr>
            <p:ph type="body" idx="1"/>
          </p:nvPr>
        </p:nvSpPr>
        <p:spPr>
          <a:xfrm>
            <a:off x="831850" y="4589463"/>
            <a:ext cx="10515600" cy="1500187"/>
          </a:xfrm>
        </p:spPr>
        <p:txBody>
          <a:bodyPr/>
          <a:lstStyle/>
          <a:p>
            <a:r>
              <a:rPr lang="en-US" dirty="0"/>
              <a:t>- Introduction</a:t>
            </a:r>
          </a:p>
          <a:p>
            <a:r>
              <a:rPr lang="en-US" dirty="0"/>
              <a:t>- Setting up development environment</a:t>
            </a:r>
          </a:p>
          <a:p>
            <a:r>
              <a:rPr lang="en-US" dirty="0"/>
              <a:t>- React Native basics</a:t>
            </a:r>
          </a:p>
        </p:txBody>
      </p:sp>
      <p:sp>
        <p:nvSpPr>
          <p:cNvPr id="4" name="Slide Number Placeholder 3">
            <a:extLst>
              <a:ext uri="{FF2B5EF4-FFF2-40B4-BE49-F238E27FC236}">
                <a16:creationId xmlns:a16="http://schemas.microsoft.com/office/drawing/2014/main" id="{89A293F3-EBB1-9C42-AB71-0887D089833E}"/>
              </a:ext>
            </a:extLst>
          </p:cNvPr>
          <p:cNvSpPr>
            <a:spLocks noGrp="1"/>
          </p:cNvSpPr>
          <p:nvPr>
            <p:ph type="sldNum" idx="12"/>
          </p:nvPr>
        </p:nvSpPr>
        <p:spPr>
          <a:xfrm>
            <a:off x="8610600" y="6356350"/>
            <a:ext cx="2743200" cy="365125"/>
          </a:xfrm>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2</a:t>
            </a:fld>
            <a:endParaRPr lang="ja-JP" altLang="en-US"/>
          </a:p>
        </p:txBody>
      </p:sp>
    </p:spTree>
    <p:extLst>
      <p:ext uri="{BB962C8B-B14F-4D97-AF65-F5344CB8AC3E}">
        <p14:creationId xmlns:p14="http://schemas.microsoft.com/office/powerpoint/2010/main" val="17333589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DBCD6A0-D849-6546-9AE7-5CDDCFC9A414}"/>
              </a:ext>
            </a:extLst>
          </p:cNvPr>
          <p:cNvSpPr>
            <a:spLocks noGrp="1"/>
          </p:cNvSpPr>
          <p:nvPr>
            <p:ph type="title"/>
          </p:nvPr>
        </p:nvSpPr>
        <p:spPr>
          <a:xfrm>
            <a:off x="839788" y="586676"/>
            <a:ext cx="3932237" cy="1068388"/>
          </a:xfrm>
        </p:spPr>
        <p:txBody>
          <a:bodyPr/>
          <a:lstStyle/>
          <a:p>
            <a:r>
              <a:rPr lang="en-VN" dirty="0"/>
              <a:t>React Native Basics</a:t>
            </a:r>
          </a:p>
        </p:txBody>
      </p:sp>
      <p:sp>
        <p:nvSpPr>
          <p:cNvPr id="6" name="Text Placeholder 5">
            <a:extLst>
              <a:ext uri="{FF2B5EF4-FFF2-40B4-BE49-F238E27FC236}">
                <a16:creationId xmlns:a16="http://schemas.microsoft.com/office/drawing/2014/main" id="{4F5B0A2C-D036-2442-B690-DC60DC7586C4}"/>
              </a:ext>
            </a:extLst>
          </p:cNvPr>
          <p:cNvSpPr>
            <a:spLocks noGrp="1"/>
          </p:cNvSpPr>
          <p:nvPr>
            <p:ph type="body" idx="1"/>
          </p:nvPr>
        </p:nvSpPr>
        <p:spPr>
          <a:xfrm>
            <a:off x="839788" y="1856232"/>
            <a:ext cx="3932237" cy="4298950"/>
          </a:xfrm>
        </p:spPr>
        <p:txBody>
          <a:bodyPr/>
          <a:lstStyle/>
          <a:p>
            <a:r>
              <a:rPr lang="en-VN" dirty="0">
                <a:solidFill>
                  <a:schemeClr val="tx1"/>
                </a:solidFill>
              </a:rPr>
              <a:t>Learn the Basics</a:t>
            </a:r>
          </a:p>
          <a:p>
            <a:r>
              <a:rPr lang="en-VN" dirty="0">
                <a:solidFill>
                  <a:schemeClr val="tx1"/>
                </a:solidFill>
              </a:rPr>
              <a:t>Props</a:t>
            </a:r>
          </a:p>
          <a:p>
            <a:r>
              <a:rPr lang="en-VN" dirty="0">
                <a:solidFill>
                  <a:schemeClr val="tx1"/>
                </a:solidFill>
              </a:rPr>
              <a:t>State</a:t>
            </a:r>
          </a:p>
          <a:p>
            <a:r>
              <a:rPr lang="en-VN" dirty="0">
                <a:solidFill>
                  <a:schemeClr val="tx1"/>
                </a:solidFill>
              </a:rPr>
              <a:t>Style</a:t>
            </a:r>
          </a:p>
          <a:p>
            <a:r>
              <a:rPr lang="en-VN" dirty="0">
                <a:solidFill>
                  <a:schemeClr val="tx1"/>
                </a:solidFill>
              </a:rPr>
              <a:t>Hight and Width</a:t>
            </a:r>
          </a:p>
          <a:p>
            <a:r>
              <a:rPr lang="en-VN" dirty="0">
                <a:solidFill>
                  <a:schemeClr val="accent2">
                    <a:lumMod val="60000"/>
                    <a:lumOff val="40000"/>
                  </a:schemeClr>
                </a:solidFill>
              </a:rPr>
              <a:t>Layout with Flexbox</a:t>
            </a:r>
          </a:p>
          <a:p>
            <a:r>
              <a:rPr lang="en-VN" dirty="0">
                <a:solidFill>
                  <a:schemeClr val="accent2">
                    <a:lumMod val="60000"/>
                    <a:lumOff val="40000"/>
                  </a:schemeClr>
                </a:solidFill>
              </a:rPr>
              <a:t>Handling Text Input</a:t>
            </a:r>
          </a:p>
          <a:p>
            <a:r>
              <a:rPr lang="en-VN" dirty="0"/>
              <a:t>Handling Touches</a:t>
            </a:r>
          </a:p>
          <a:p>
            <a:r>
              <a:rPr lang="en-VN" dirty="0"/>
              <a:t>Using a Scroll View</a:t>
            </a:r>
          </a:p>
          <a:p>
            <a:r>
              <a:rPr lang="en-VN" dirty="0"/>
              <a:t>Using List Views</a:t>
            </a:r>
          </a:p>
          <a:p>
            <a:r>
              <a:rPr lang="en-VN" dirty="0"/>
              <a:t>Networking</a:t>
            </a:r>
          </a:p>
        </p:txBody>
      </p:sp>
      <p:sp>
        <p:nvSpPr>
          <p:cNvPr id="4" name="Slide Number Placeholder 3">
            <a:extLst>
              <a:ext uri="{FF2B5EF4-FFF2-40B4-BE49-F238E27FC236}">
                <a16:creationId xmlns:a16="http://schemas.microsoft.com/office/drawing/2014/main" id="{966C1522-131A-534E-A18C-BCBBF9F7E79F}"/>
              </a:ext>
            </a:extLst>
          </p:cNvPr>
          <p:cNvSpPr>
            <a:spLocks noGrp="1"/>
          </p:cNvSpPr>
          <p:nvPr>
            <p:ph type="sldNum" idx="12"/>
          </p:nvPr>
        </p:nvSpPr>
        <p:spPr/>
        <p:txBody>
          <a:bodyPr/>
          <a:lstStyle/>
          <a:p>
            <a:fld id="{00000000-1234-1234-1234-123412341234}" type="slidenum">
              <a:rPr lang="en-US" altLang="ja-JP" smtClean="0"/>
              <a:pPr/>
              <a:t>3</a:t>
            </a:fld>
            <a:endParaRPr lang="ja-JP" altLang="en-US"/>
          </a:p>
        </p:txBody>
      </p:sp>
      <p:pic>
        <p:nvPicPr>
          <p:cNvPr id="8" name="Picture 7">
            <a:extLst>
              <a:ext uri="{FF2B5EF4-FFF2-40B4-BE49-F238E27FC236}">
                <a16:creationId xmlns:a16="http://schemas.microsoft.com/office/drawing/2014/main" id="{97FBF9C9-FE75-3B46-B014-6ABF56AFB194}"/>
              </a:ext>
            </a:extLst>
          </p:cNvPr>
          <p:cNvPicPr>
            <a:picLocks noChangeAspect="1"/>
          </p:cNvPicPr>
          <p:nvPr/>
        </p:nvPicPr>
        <p:blipFill>
          <a:blip r:embed="rId3"/>
          <a:stretch>
            <a:fillRect/>
          </a:stretch>
        </p:blipFill>
        <p:spPr>
          <a:xfrm>
            <a:off x="6644481" y="1725030"/>
            <a:ext cx="3932237" cy="3407939"/>
          </a:xfrm>
          <a:prstGeom prst="rect">
            <a:avLst/>
          </a:prstGeom>
        </p:spPr>
      </p:pic>
    </p:spTree>
    <p:extLst>
      <p:ext uri="{BB962C8B-B14F-4D97-AF65-F5344CB8AC3E}">
        <p14:creationId xmlns:p14="http://schemas.microsoft.com/office/powerpoint/2010/main" val="347825421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28B12EE-DEB3-1448-9620-95528C0BBA48}"/>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a:t>
            </a:fld>
            <a:endParaRPr lang="ja-JP" altLang="en-US"/>
          </a:p>
        </p:txBody>
      </p:sp>
      <p:sp>
        <p:nvSpPr>
          <p:cNvPr id="3" name="TextBox 2">
            <a:extLst>
              <a:ext uri="{FF2B5EF4-FFF2-40B4-BE49-F238E27FC236}">
                <a16:creationId xmlns:a16="http://schemas.microsoft.com/office/drawing/2014/main" id="{C50894A9-1156-4B41-BD58-ED8072E8C65C}"/>
              </a:ext>
            </a:extLst>
          </p:cNvPr>
          <p:cNvSpPr txBox="1"/>
          <p:nvPr/>
        </p:nvSpPr>
        <p:spPr>
          <a:xfrm>
            <a:off x="336884" y="513347"/>
            <a:ext cx="3160295" cy="400110"/>
          </a:xfrm>
          <a:prstGeom prst="rect">
            <a:avLst/>
          </a:prstGeom>
          <a:noFill/>
        </p:spPr>
        <p:txBody>
          <a:bodyPr wrap="square" rtlCol="0">
            <a:spAutoFit/>
          </a:bodyPr>
          <a:lstStyle/>
          <a:p>
            <a:r>
              <a:rPr lang="en-US" sz="2000" b="1" dirty="0"/>
              <a:t>Flex Wrap</a:t>
            </a:r>
          </a:p>
        </p:txBody>
      </p:sp>
      <p:sp>
        <p:nvSpPr>
          <p:cNvPr id="4" name="TextBox 3">
            <a:extLst>
              <a:ext uri="{FF2B5EF4-FFF2-40B4-BE49-F238E27FC236}">
                <a16:creationId xmlns:a16="http://schemas.microsoft.com/office/drawing/2014/main" id="{16AD6F3C-ED4A-CB4E-90F4-33A1AF55977D}"/>
              </a:ext>
            </a:extLst>
          </p:cNvPr>
          <p:cNvSpPr txBox="1"/>
          <p:nvPr/>
        </p:nvSpPr>
        <p:spPr>
          <a:xfrm>
            <a:off x="609601" y="1394717"/>
            <a:ext cx="4315326" cy="4278094"/>
          </a:xfrm>
          <a:prstGeom prst="rect">
            <a:avLst/>
          </a:prstGeom>
          <a:noFill/>
        </p:spPr>
        <p:txBody>
          <a:bodyPr wrap="square" rtlCol="0">
            <a:spAutoFit/>
          </a:bodyPr>
          <a:lstStyle/>
          <a:p>
            <a:pPr marL="285750" indent="-285750" fontAlgn="base">
              <a:spcBef>
                <a:spcPts val="600"/>
              </a:spcBef>
              <a:spcAft>
                <a:spcPts val="600"/>
              </a:spcAft>
              <a:buFont typeface="Arial" panose="020B0604020202020204" pitchFamily="34" charset="0"/>
              <a:buChar char="•"/>
            </a:pPr>
            <a:r>
              <a:rPr lang="en-US" sz="1800" dirty="0"/>
              <a:t>The </a:t>
            </a:r>
            <a:r>
              <a:rPr lang="en-US" sz="1800" dirty="0">
                <a:hlinkClick r:id="rId3"/>
              </a:rPr>
              <a:t>flexWrap</a:t>
            </a:r>
            <a:r>
              <a:rPr lang="en-US" sz="1800" dirty="0"/>
              <a:t> property is set on containers and controls what happens when children overflow the size of the container along the main axis. </a:t>
            </a:r>
          </a:p>
          <a:p>
            <a:pPr marL="285750" indent="-285750" fontAlgn="base">
              <a:spcBef>
                <a:spcPts val="600"/>
              </a:spcBef>
              <a:spcAft>
                <a:spcPts val="600"/>
              </a:spcAft>
              <a:buFont typeface="Arial" panose="020B0604020202020204" pitchFamily="34" charset="0"/>
              <a:buChar char="•"/>
            </a:pPr>
            <a:r>
              <a:rPr lang="en-US" sz="1800" dirty="0"/>
              <a:t>By default children are forced into a single line (which can shrink elements). If wrapping is allowed items are wrapped into multiple lines along the main axis if needed.</a:t>
            </a:r>
          </a:p>
          <a:p>
            <a:pPr marL="285750" indent="-285750" fontAlgn="base">
              <a:spcBef>
                <a:spcPts val="600"/>
              </a:spcBef>
              <a:spcAft>
                <a:spcPts val="600"/>
              </a:spcAft>
              <a:buFont typeface="Arial" panose="020B0604020202020204" pitchFamily="34" charset="0"/>
              <a:buChar char="•"/>
            </a:pPr>
            <a:r>
              <a:rPr lang="en-US" sz="1800" dirty="0"/>
              <a:t>When wrapping lines </a:t>
            </a:r>
            <a:r>
              <a:rPr lang="en-US" sz="1800" dirty="0" err="1"/>
              <a:t>alignContent</a:t>
            </a:r>
            <a:r>
              <a:rPr lang="en-US" sz="1800" dirty="0"/>
              <a:t> can be used to specify how the lines are placed in the container. learn more </a:t>
            </a:r>
            <a:r>
              <a:rPr lang="en-US" sz="1800" dirty="0">
                <a:hlinkClick r:id="rId4"/>
              </a:rPr>
              <a:t>here</a:t>
            </a:r>
            <a:endParaRPr lang="en-US" sz="1800" dirty="0"/>
          </a:p>
        </p:txBody>
      </p:sp>
      <p:pic>
        <p:nvPicPr>
          <p:cNvPr id="5" name="Picture 4">
            <a:extLst>
              <a:ext uri="{FF2B5EF4-FFF2-40B4-BE49-F238E27FC236}">
                <a16:creationId xmlns:a16="http://schemas.microsoft.com/office/drawing/2014/main" id="{C06E4114-CEF3-3040-B1C9-6A688BC1882A}"/>
              </a:ext>
            </a:extLst>
          </p:cNvPr>
          <p:cNvPicPr>
            <a:picLocks noChangeAspect="1"/>
          </p:cNvPicPr>
          <p:nvPr/>
        </p:nvPicPr>
        <p:blipFill>
          <a:blip r:embed="rId5"/>
          <a:stretch>
            <a:fillRect/>
          </a:stretch>
        </p:blipFill>
        <p:spPr>
          <a:xfrm>
            <a:off x="5293894" y="1115081"/>
            <a:ext cx="5903495" cy="4837365"/>
          </a:xfrm>
          <a:prstGeom prst="rect">
            <a:avLst/>
          </a:prstGeom>
        </p:spPr>
      </p:pic>
    </p:spTree>
    <p:extLst>
      <p:ext uri="{BB962C8B-B14F-4D97-AF65-F5344CB8AC3E}">
        <p14:creationId xmlns:p14="http://schemas.microsoft.com/office/powerpoint/2010/main" val="9912800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95F6335-771F-D04A-BB9E-71A80857B04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3" name="TextBox 2">
            <a:extLst>
              <a:ext uri="{FF2B5EF4-FFF2-40B4-BE49-F238E27FC236}">
                <a16:creationId xmlns:a16="http://schemas.microsoft.com/office/drawing/2014/main" id="{CB36E0B5-BCE0-B042-B0AE-A4C7D3BA94FA}"/>
              </a:ext>
            </a:extLst>
          </p:cNvPr>
          <p:cNvSpPr txBox="1"/>
          <p:nvPr/>
        </p:nvSpPr>
        <p:spPr>
          <a:xfrm>
            <a:off x="481263" y="385011"/>
            <a:ext cx="3834063" cy="400110"/>
          </a:xfrm>
          <a:prstGeom prst="rect">
            <a:avLst/>
          </a:prstGeom>
          <a:noFill/>
        </p:spPr>
        <p:txBody>
          <a:bodyPr wrap="square" rtlCol="0">
            <a:spAutoFit/>
          </a:bodyPr>
          <a:lstStyle/>
          <a:p>
            <a:r>
              <a:rPr lang="en-US" sz="2000" b="1" dirty="0"/>
              <a:t>Flex Basis, Grow, and Shrink</a:t>
            </a:r>
          </a:p>
        </p:txBody>
      </p:sp>
      <p:sp>
        <p:nvSpPr>
          <p:cNvPr id="4" name="TextBox 3">
            <a:extLst>
              <a:ext uri="{FF2B5EF4-FFF2-40B4-BE49-F238E27FC236}">
                <a16:creationId xmlns:a16="http://schemas.microsoft.com/office/drawing/2014/main" id="{F58D113E-87B0-9845-9E70-58A858FFA247}"/>
              </a:ext>
            </a:extLst>
          </p:cNvPr>
          <p:cNvSpPr txBox="1"/>
          <p:nvPr/>
        </p:nvSpPr>
        <p:spPr>
          <a:xfrm>
            <a:off x="721895" y="1010653"/>
            <a:ext cx="10154652" cy="5847755"/>
          </a:xfrm>
          <a:prstGeom prst="rect">
            <a:avLst/>
          </a:prstGeom>
          <a:noFill/>
        </p:spPr>
        <p:txBody>
          <a:bodyPr wrap="square" rtlCol="0">
            <a:spAutoFit/>
          </a:bodyPr>
          <a:lstStyle/>
          <a:p>
            <a:pPr marL="285750" indent="-285750" fontAlgn="base">
              <a:spcBef>
                <a:spcPts val="600"/>
              </a:spcBef>
              <a:spcAft>
                <a:spcPts val="600"/>
              </a:spcAft>
              <a:buFont typeface="Arial" panose="020B0604020202020204" pitchFamily="34" charset="0"/>
              <a:buChar char="•"/>
            </a:pPr>
            <a:r>
              <a:rPr lang="en-US" sz="1800" dirty="0">
                <a:hlinkClick r:id="rId3"/>
              </a:rPr>
              <a:t>flexGrow</a:t>
            </a:r>
            <a:r>
              <a:rPr lang="en-US" sz="1800" dirty="0"/>
              <a:t> describes how any space within a container should be distributed among its children along the main axis. After laying out its children, a container will distribute any remaining space according to the flex grow values specified by its children.</a:t>
            </a:r>
          </a:p>
          <a:p>
            <a:pPr marL="285750" indent="-285750" fontAlgn="base">
              <a:spcBef>
                <a:spcPts val="600"/>
              </a:spcBef>
              <a:spcAft>
                <a:spcPts val="600"/>
              </a:spcAft>
              <a:buFont typeface="Arial" panose="020B0604020202020204" pitchFamily="34" charset="0"/>
              <a:buChar char="•"/>
            </a:pPr>
            <a:r>
              <a:rPr lang="en-US" sz="1800" dirty="0" err="1"/>
              <a:t>flexGrow</a:t>
            </a:r>
            <a:r>
              <a:rPr lang="en-US" sz="1800" dirty="0"/>
              <a:t> accepts any floating point value &gt;= 0, with 0 being the default value. A container will distribute any remaining space among its children weighted by the child’s flex grow value.</a:t>
            </a:r>
          </a:p>
          <a:p>
            <a:pPr marL="285750" indent="-285750" fontAlgn="base">
              <a:spcBef>
                <a:spcPts val="600"/>
              </a:spcBef>
              <a:spcAft>
                <a:spcPts val="600"/>
              </a:spcAft>
              <a:buFont typeface="Arial" panose="020B0604020202020204" pitchFamily="34" charset="0"/>
              <a:buChar char="•"/>
            </a:pPr>
            <a:r>
              <a:rPr lang="en-US" sz="1800" dirty="0">
                <a:hlinkClick r:id="rId4"/>
              </a:rPr>
              <a:t>flexShrink</a:t>
            </a:r>
            <a:r>
              <a:rPr lang="en-US" sz="1800" dirty="0"/>
              <a:t> describes how to shrink children along the main axis in the case that the total size of the children overflow the size of the container on the main axis. Flex shrink is very similar to flex grow and can be thought of in the same way if any overflowing size is considered to be negative remaining space. These two properties also work well together by allowing children to grow and shrink as needed.</a:t>
            </a:r>
          </a:p>
          <a:p>
            <a:pPr marL="285750" lvl="3" indent="-285750" fontAlgn="base">
              <a:spcBef>
                <a:spcPts val="600"/>
              </a:spcBef>
              <a:spcAft>
                <a:spcPts val="600"/>
              </a:spcAft>
              <a:buFont typeface="Arial" panose="020B0604020202020204" pitchFamily="34" charset="0"/>
              <a:buChar char="•"/>
            </a:pPr>
            <a:r>
              <a:rPr lang="en-US" sz="1800" dirty="0"/>
              <a:t>Flex shrink accepts any floating point value &gt;= 0, with 1 being the default value. A container will shrink its children weighted by the child’s flex shrink value.</a:t>
            </a:r>
          </a:p>
          <a:p>
            <a:pPr marL="285750" indent="-285750" fontAlgn="base">
              <a:spcBef>
                <a:spcPts val="600"/>
              </a:spcBef>
              <a:spcAft>
                <a:spcPts val="600"/>
              </a:spcAft>
              <a:buFont typeface="Arial" panose="020B0604020202020204" pitchFamily="34" charset="0"/>
              <a:buChar char="•"/>
            </a:pPr>
            <a:r>
              <a:rPr lang="en-US" sz="1800" dirty="0">
                <a:hlinkClick r:id="rId5"/>
              </a:rPr>
              <a:t>flexBasis</a:t>
            </a:r>
            <a:r>
              <a:rPr lang="en-US" sz="1800" dirty="0"/>
              <a:t> is an axis-independent way of providing the default size of an item along the main axis. Setting the flex basis of a child is similar to setting the width of that child if its parent is a container with </a:t>
            </a:r>
            <a:r>
              <a:rPr lang="en-US" sz="1800" dirty="0" err="1"/>
              <a:t>flexDirection</a:t>
            </a:r>
            <a:r>
              <a:rPr lang="en-US" sz="1800" dirty="0"/>
              <a:t>: row or setting the height of a child if its parent is a container with </a:t>
            </a:r>
            <a:r>
              <a:rPr lang="en-US" sz="1800" dirty="0" err="1"/>
              <a:t>flexDirection</a:t>
            </a:r>
            <a:r>
              <a:rPr lang="en-US" sz="1800" dirty="0"/>
              <a:t>: column. The flex basis of an item is the default size of that item, the size of the item before any flex grow and flex shrink calculations are performed.</a:t>
            </a:r>
          </a:p>
          <a:p>
            <a:pPr marL="285750" indent="-285750">
              <a:spcBef>
                <a:spcPts val="600"/>
              </a:spcBef>
              <a:spcAft>
                <a:spcPts val="600"/>
              </a:spcAft>
              <a:buFont typeface="Arial" panose="020B0604020202020204" pitchFamily="34" charset="0"/>
              <a:buChar char="•"/>
            </a:pPr>
            <a:endParaRPr lang="en-VN" sz="1800" dirty="0"/>
          </a:p>
        </p:txBody>
      </p:sp>
    </p:spTree>
    <p:extLst>
      <p:ext uri="{BB962C8B-B14F-4D97-AF65-F5344CB8AC3E}">
        <p14:creationId xmlns:p14="http://schemas.microsoft.com/office/powerpoint/2010/main" val="2638405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07985EC-35B4-844E-9660-E5B025EBC05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3" name="TextBox 2">
            <a:extLst>
              <a:ext uri="{FF2B5EF4-FFF2-40B4-BE49-F238E27FC236}">
                <a16:creationId xmlns:a16="http://schemas.microsoft.com/office/drawing/2014/main" id="{B014225D-497C-2C41-95EF-A8CF1D6400FE}"/>
              </a:ext>
            </a:extLst>
          </p:cNvPr>
          <p:cNvSpPr txBox="1"/>
          <p:nvPr/>
        </p:nvSpPr>
        <p:spPr>
          <a:xfrm>
            <a:off x="529390" y="449179"/>
            <a:ext cx="3192379" cy="400110"/>
          </a:xfrm>
          <a:prstGeom prst="rect">
            <a:avLst/>
          </a:prstGeom>
          <a:noFill/>
        </p:spPr>
        <p:txBody>
          <a:bodyPr wrap="square" rtlCol="0">
            <a:spAutoFit/>
          </a:bodyPr>
          <a:lstStyle/>
          <a:p>
            <a:r>
              <a:rPr lang="en-US" sz="2000" b="1" dirty="0"/>
              <a:t>Width and Height</a:t>
            </a:r>
          </a:p>
        </p:txBody>
      </p:sp>
      <p:sp>
        <p:nvSpPr>
          <p:cNvPr id="4" name="TextBox 3">
            <a:extLst>
              <a:ext uri="{FF2B5EF4-FFF2-40B4-BE49-F238E27FC236}">
                <a16:creationId xmlns:a16="http://schemas.microsoft.com/office/drawing/2014/main" id="{3C414B39-48EC-4941-899E-6003F263191F}"/>
              </a:ext>
            </a:extLst>
          </p:cNvPr>
          <p:cNvSpPr txBox="1"/>
          <p:nvPr/>
        </p:nvSpPr>
        <p:spPr>
          <a:xfrm>
            <a:off x="850232" y="1540042"/>
            <a:ext cx="10419347" cy="2923877"/>
          </a:xfrm>
          <a:prstGeom prst="rect">
            <a:avLst/>
          </a:prstGeom>
          <a:noFill/>
        </p:spPr>
        <p:txBody>
          <a:bodyPr wrap="square" rtlCol="0">
            <a:spAutoFit/>
          </a:bodyPr>
          <a:lstStyle/>
          <a:p>
            <a:pPr fontAlgn="base">
              <a:spcBef>
                <a:spcPts val="600"/>
              </a:spcBef>
              <a:spcAft>
                <a:spcPts val="600"/>
              </a:spcAft>
            </a:pPr>
            <a:r>
              <a:rPr lang="en-US" sz="1800" dirty="0"/>
              <a:t>The </a:t>
            </a:r>
            <a:r>
              <a:rPr lang="en-US" sz="1800" b="1" dirty="0"/>
              <a:t>width</a:t>
            </a:r>
            <a:r>
              <a:rPr lang="en-US" sz="1800" dirty="0"/>
              <a:t> property in Yoga specifies the width of the element's content area. Similarly </a:t>
            </a:r>
            <a:r>
              <a:rPr lang="en-US" sz="1800" b="1" dirty="0"/>
              <a:t>height</a:t>
            </a:r>
            <a:r>
              <a:rPr lang="en-US" sz="1800" dirty="0"/>
              <a:t> property specifies the height of the element's content area.</a:t>
            </a:r>
          </a:p>
          <a:p>
            <a:pPr fontAlgn="base">
              <a:spcBef>
                <a:spcPts val="600"/>
              </a:spcBef>
              <a:spcAft>
                <a:spcPts val="600"/>
              </a:spcAft>
            </a:pPr>
            <a:r>
              <a:rPr lang="en-US" sz="1800" dirty="0"/>
              <a:t>Both width and height can take following values:</a:t>
            </a:r>
          </a:p>
          <a:p>
            <a:pPr marL="285750" indent="-285750" fontAlgn="base">
              <a:spcBef>
                <a:spcPts val="600"/>
              </a:spcBef>
              <a:spcAft>
                <a:spcPts val="600"/>
              </a:spcAft>
              <a:buFont typeface="Arial" panose="020B0604020202020204" pitchFamily="34" charset="0"/>
              <a:buChar char="•"/>
            </a:pPr>
            <a:r>
              <a:rPr lang="en-US" sz="1800" b="1" dirty="0"/>
              <a:t>auto</a:t>
            </a:r>
            <a:r>
              <a:rPr lang="en-US" sz="1800" dirty="0"/>
              <a:t> Is the </a:t>
            </a:r>
            <a:r>
              <a:rPr lang="en-US" sz="1800" b="1" dirty="0"/>
              <a:t>default Value</a:t>
            </a:r>
            <a:r>
              <a:rPr lang="en-US" sz="1800" dirty="0"/>
              <a:t>, React Native calculates the width/height for the element based on its content, whether that is other children, text, or an image.</a:t>
            </a:r>
          </a:p>
          <a:p>
            <a:pPr marL="285750" indent="-285750" fontAlgn="base">
              <a:spcBef>
                <a:spcPts val="600"/>
              </a:spcBef>
              <a:spcAft>
                <a:spcPts val="600"/>
              </a:spcAft>
              <a:buFont typeface="Arial" panose="020B0604020202020204" pitchFamily="34" charset="0"/>
              <a:buChar char="•"/>
            </a:pPr>
            <a:r>
              <a:rPr lang="en-US" sz="1800" b="1" dirty="0"/>
              <a:t>pixels</a:t>
            </a:r>
            <a:r>
              <a:rPr lang="en-US" sz="1800" dirty="0"/>
              <a:t> Defines the width/height in absolute pixels. Depending on other styles set on the component, this may or may not be the final dimension of the node.</a:t>
            </a:r>
          </a:p>
          <a:p>
            <a:pPr marL="285750" indent="-285750" fontAlgn="base">
              <a:spcBef>
                <a:spcPts val="600"/>
              </a:spcBef>
              <a:spcAft>
                <a:spcPts val="600"/>
              </a:spcAft>
              <a:buFont typeface="Arial" panose="020B0604020202020204" pitchFamily="34" charset="0"/>
              <a:buChar char="•"/>
            </a:pPr>
            <a:r>
              <a:rPr lang="en-US" sz="1800" b="1" dirty="0"/>
              <a:t>percentage</a:t>
            </a:r>
            <a:r>
              <a:rPr lang="en-US" sz="1800" dirty="0"/>
              <a:t> Defines the width or height in percentage of its parent's width or height respectively.</a:t>
            </a:r>
          </a:p>
        </p:txBody>
      </p:sp>
    </p:spTree>
    <p:extLst>
      <p:ext uri="{BB962C8B-B14F-4D97-AF65-F5344CB8AC3E}">
        <p14:creationId xmlns:p14="http://schemas.microsoft.com/office/powerpoint/2010/main" val="2149012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ED7D349-301C-0D48-8EFE-B4D8EC72185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3" name="TextBox 2">
            <a:extLst>
              <a:ext uri="{FF2B5EF4-FFF2-40B4-BE49-F238E27FC236}">
                <a16:creationId xmlns:a16="http://schemas.microsoft.com/office/drawing/2014/main" id="{A054616D-D938-4846-8723-7C08267813E6}"/>
              </a:ext>
            </a:extLst>
          </p:cNvPr>
          <p:cNvSpPr txBox="1"/>
          <p:nvPr/>
        </p:nvSpPr>
        <p:spPr>
          <a:xfrm>
            <a:off x="401052" y="497305"/>
            <a:ext cx="3545306" cy="400110"/>
          </a:xfrm>
          <a:prstGeom prst="rect">
            <a:avLst/>
          </a:prstGeom>
          <a:noFill/>
        </p:spPr>
        <p:txBody>
          <a:bodyPr wrap="square" rtlCol="0">
            <a:spAutoFit/>
          </a:bodyPr>
          <a:lstStyle/>
          <a:p>
            <a:r>
              <a:rPr lang="en-US" sz="2000" b="1" dirty="0"/>
              <a:t>Absolute &amp; Relative Layout</a:t>
            </a:r>
          </a:p>
        </p:txBody>
      </p:sp>
      <p:sp>
        <p:nvSpPr>
          <p:cNvPr id="4" name="TextBox 3">
            <a:extLst>
              <a:ext uri="{FF2B5EF4-FFF2-40B4-BE49-F238E27FC236}">
                <a16:creationId xmlns:a16="http://schemas.microsoft.com/office/drawing/2014/main" id="{32BAB4C8-115E-2D4E-982C-6240B63EBB08}"/>
              </a:ext>
            </a:extLst>
          </p:cNvPr>
          <p:cNvSpPr txBox="1"/>
          <p:nvPr/>
        </p:nvSpPr>
        <p:spPr>
          <a:xfrm>
            <a:off x="401051" y="1203158"/>
            <a:ext cx="5181601" cy="4555093"/>
          </a:xfrm>
          <a:prstGeom prst="rect">
            <a:avLst/>
          </a:prstGeom>
          <a:noFill/>
        </p:spPr>
        <p:txBody>
          <a:bodyPr wrap="square" rtlCol="0">
            <a:spAutoFit/>
          </a:bodyPr>
          <a:lstStyle/>
          <a:p>
            <a:pPr fontAlgn="base">
              <a:spcBef>
                <a:spcPts val="600"/>
              </a:spcBef>
              <a:spcAft>
                <a:spcPts val="600"/>
              </a:spcAft>
            </a:pPr>
            <a:r>
              <a:rPr lang="en-US" sz="1800" dirty="0"/>
              <a:t>The </a:t>
            </a:r>
            <a:r>
              <a:rPr lang="en-US" sz="1800" b="1" dirty="0"/>
              <a:t>position</a:t>
            </a:r>
            <a:r>
              <a:rPr lang="en-US" sz="1800" dirty="0"/>
              <a:t> type of an element defines how it is positioned within its parent.</a:t>
            </a:r>
          </a:p>
          <a:p>
            <a:pPr marL="285750" indent="-285750" fontAlgn="base">
              <a:spcBef>
                <a:spcPts val="600"/>
              </a:spcBef>
              <a:spcAft>
                <a:spcPts val="600"/>
              </a:spcAft>
              <a:buFont typeface="Arial" panose="020B0604020202020204" pitchFamily="34" charset="0"/>
              <a:buChar char="•"/>
            </a:pPr>
            <a:r>
              <a:rPr lang="en-US" sz="1800" b="1" dirty="0"/>
              <a:t>relative</a:t>
            </a:r>
            <a:r>
              <a:rPr lang="en-US" sz="1800" dirty="0"/>
              <a:t> (</a:t>
            </a:r>
            <a:r>
              <a:rPr lang="en-US" sz="1800" b="1" dirty="0"/>
              <a:t>default value</a:t>
            </a:r>
            <a:r>
              <a:rPr lang="en-US" sz="1800" dirty="0"/>
              <a:t>) By default an element is positioned relatively. This means an element is positioned according to the normal flow of the layout, and then offset relative to that position based on the values of top, right, bottom, and left. The offset does not affect the position of any sibling or parent elements.</a:t>
            </a:r>
          </a:p>
          <a:p>
            <a:pPr marL="285750" indent="-285750" fontAlgn="base">
              <a:spcBef>
                <a:spcPts val="600"/>
              </a:spcBef>
              <a:spcAft>
                <a:spcPts val="600"/>
              </a:spcAft>
              <a:buFont typeface="Arial" panose="020B0604020202020204" pitchFamily="34" charset="0"/>
              <a:buChar char="•"/>
            </a:pPr>
            <a:r>
              <a:rPr lang="en-US" sz="1800" b="1" dirty="0"/>
              <a:t>absolute</a:t>
            </a:r>
            <a:r>
              <a:rPr lang="en-US" sz="1800" dirty="0"/>
              <a:t> When positioned absolutely an element doesn't take part in the normal layout flow. It is instead laid out independent of its siblings. The position is determined based on the top, right, bottom, and left values.</a:t>
            </a:r>
            <a:endParaRPr lang="en-VN" sz="1800" dirty="0"/>
          </a:p>
        </p:txBody>
      </p:sp>
      <p:pic>
        <p:nvPicPr>
          <p:cNvPr id="5" name="Picture 4">
            <a:extLst>
              <a:ext uri="{FF2B5EF4-FFF2-40B4-BE49-F238E27FC236}">
                <a16:creationId xmlns:a16="http://schemas.microsoft.com/office/drawing/2014/main" id="{17234C9B-F775-CA4D-BF32-7B1DC114DD8F}"/>
              </a:ext>
            </a:extLst>
          </p:cNvPr>
          <p:cNvPicPr>
            <a:picLocks noChangeAspect="1"/>
          </p:cNvPicPr>
          <p:nvPr/>
        </p:nvPicPr>
        <p:blipFill>
          <a:blip r:embed="rId3"/>
          <a:stretch>
            <a:fillRect/>
          </a:stretch>
        </p:blipFill>
        <p:spPr>
          <a:xfrm>
            <a:off x="6008209" y="1203158"/>
            <a:ext cx="5623148" cy="4683430"/>
          </a:xfrm>
          <a:prstGeom prst="rect">
            <a:avLst/>
          </a:prstGeom>
        </p:spPr>
      </p:pic>
    </p:spTree>
    <p:extLst>
      <p:ext uri="{BB962C8B-B14F-4D97-AF65-F5344CB8AC3E}">
        <p14:creationId xmlns:p14="http://schemas.microsoft.com/office/powerpoint/2010/main" val="144144103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B27FC36-BC76-4E95-8ED1-338822FAFD9E}"/>
              </a:ext>
            </a:extLst>
          </p:cNvPr>
          <p:cNvSpPr>
            <a:spLocks noGrp="1"/>
          </p:cNvSpPr>
          <p:nvPr>
            <p:ph type="title"/>
          </p:nvPr>
        </p:nvSpPr>
        <p:spPr>
          <a:xfrm>
            <a:off x="838200" y="559875"/>
            <a:ext cx="10515600" cy="1141446"/>
          </a:xfrm>
        </p:spPr>
        <p:txBody>
          <a:bodyPr/>
          <a:lstStyle/>
          <a:p>
            <a:r>
              <a:rPr lang="en-US" dirty="0"/>
              <a:t>Handling Text Input</a:t>
            </a:r>
          </a:p>
        </p:txBody>
      </p:sp>
      <p:sp>
        <p:nvSpPr>
          <p:cNvPr id="2" name="Slide Number Placeholder 1">
            <a:extLst>
              <a:ext uri="{FF2B5EF4-FFF2-40B4-BE49-F238E27FC236}">
                <a16:creationId xmlns:a16="http://schemas.microsoft.com/office/drawing/2014/main" id="{85641411-64E1-FB41-A1E5-3E4B0BE4A793}"/>
              </a:ext>
            </a:extLst>
          </p:cNvPr>
          <p:cNvSpPr>
            <a:spLocks noGrp="1"/>
          </p:cNvSpPr>
          <p:nvPr>
            <p:ph type="sldNum" idx="12"/>
          </p:nvPr>
        </p:nvSpPr>
        <p:spPr>
          <a:xfrm>
            <a:off x="8610600" y="6356350"/>
            <a:ext cx="2743200" cy="365125"/>
          </a:xfrm>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8</a:t>
            </a:fld>
            <a:endParaRPr lang="ja-JP" altLang="en-US"/>
          </a:p>
        </p:txBody>
      </p:sp>
      <p:sp>
        <p:nvSpPr>
          <p:cNvPr id="3" name="TextBox 2">
            <a:extLst>
              <a:ext uri="{FF2B5EF4-FFF2-40B4-BE49-F238E27FC236}">
                <a16:creationId xmlns:a16="http://schemas.microsoft.com/office/drawing/2014/main" id="{15436359-603F-1B41-9B2F-D6E1EE2F7CE0}"/>
              </a:ext>
            </a:extLst>
          </p:cNvPr>
          <p:cNvSpPr txBox="1"/>
          <p:nvPr/>
        </p:nvSpPr>
        <p:spPr>
          <a:xfrm>
            <a:off x="838200" y="2015067"/>
            <a:ext cx="10388599" cy="2800767"/>
          </a:xfrm>
          <a:prstGeom prst="rect">
            <a:avLst/>
          </a:prstGeom>
          <a:noFill/>
        </p:spPr>
        <p:txBody>
          <a:bodyPr wrap="square" rtlCol="0">
            <a:spAutoFit/>
          </a:bodyPr>
          <a:lstStyle/>
          <a:p>
            <a:pPr fontAlgn="base">
              <a:spcBef>
                <a:spcPts val="600"/>
              </a:spcBef>
              <a:spcAft>
                <a:spcPts val="600"/>
              </a:spcAft>
            </a:pPr>
            <a:r>
              <a:rPr lang="en-US" sz="1800" dirty="0">
                <a:hlinkClick r:id="rId3"/>
              </a:rPr>
              <a:t>TextInput</a:t>
            </a:r>
            <a:r>
              <a:rPr lang="en-US" sz="1800" dirty="0"/>
              <a:t> is a </a:t>
            </a:r>
            <a:r>
              <a:rPr lang="en-US" sz="1800" dirty="0">
                <a:hlinkClick r:id="rId4"/>
              </a:rPr>
              <a:t>Core Component</a:t>
            </a:r>
            <a:r>
              <a:rPr lang="en-US" sz="1800" dirty="0"/>
              <a:t> that allows the user to enter text. </a:t>
            </a:r>
          </a:p>
          <a:p>
            <a:pPr marL="285750" indent="-285750" fontAlgn="base">
              <a:spcBef>
                <a:spcPts val="600"/>
              </a:spcBef>
              <a:spcAft>
                <a:spcPts val="600"/>
              </a:spcAft>
              <a:buFont typeface="Arial" panose="020B0604020202020204" pitchFamily="34" charset="0"/>
              <a:buChar char="•"/>
            </a:pPr>
            <a:r>
              <a:rPr lang="en-US" sz="1800" dirty="0"/>
              <a:t>The </a:t>
            </a:r>
            <a:r>
              <a:rPr lang="en-US" sz="1800" b="1" dirty="0" err="1"/>
              <a:t>onChangeText</a:t>
            </a:r>
            <a:r>
              <a:rPr lang="en-US" sz="1800" dirty="0"/>
              <a:t> prop takes a function to be called every time the text changed</a:t>
            </a:r>
          </a:p>
          <a:p>
            <a:pPr marL="285750" indent="-285750" fontAlgn="base">
              <a:spcBef>
                <a:spcPts val="600"/>
              </a:spcBef>
              <a:spcAft>
                <a:spcPts val="600"/>
              </a:spcAft>
              <a:buFont typeface="Arial" panose="020B0604020202020204" pitchFamily="34" charset="0"/>
              <a:buChar char="•"/>
            </a:pPr>
            <a:r>
              <a:rPr lang="en-US" sz="1800" dirty="0"/>
              <a:t>The </a:t>
            </a:r>
            <a:r>
              <a:rPr lang="en-US" sz="1800" b="1" dirty="0" err="1"/>
              <a:t>onSubmitEditing</a:t>
            </a:r>
            <a:r>
              <a:rPr lang="en-US" sz="1800" dirty="0"/>
              <a:t> prop that takes a function to be called when the text is submitted.</a:t>
            </a:r>
          </a:p>
          <a:p>
            <a:pPr fontAlgn="base">
              <a:spcBef>
                <a:spcPts val="600"/>
              </a:spcBef>
              <a:spcAft>
                <a:spcPts val="600"/>
              </a:spcAft>
            </a:pPr>
            <a:r>
              <a:rPr lang="en-US" sz="1800" dirty="0"/>
              <a:t>For example:</a:t>
            </a:r>
          </a:p>
          <a:p>
            <a:pPr marL="285750" indent="-285750" fontAlgn="base">
              <a:spcBef>
                <a:spcPts val="600"/>
              </a:spcBef>
              <a:spcAft>
                <a:spcPts val="600"/>
              </a:spcAft>
              <a:buFont typeface="Arial" panose="020B0604020202020204" pitchFamily="34" charset="0"/>
              <a:buChar char="•"/>
            </a:pPr>
            <a:r>
              <a:rPr lang="en-US" sz="1800" dirty="0"/>
              <a:t>Let's say that as the user types, you're translating their words into a different language. </a:t>
            </a:r>
          </a:p>
          <a:p>
            <a:pPr marL="285750" indent="-285750" fontAlgn="base">
              <a:spcBef>
                <a:spcPts val="600"/>
              </a:spcBef>
              <a:spcAft>
                <a:spcPts val="600"/>
              </a:spcAft>
              <a:buFont typeface="Arial" panose="020B0604020202020204" pitchFamily="34" charset="0"/>
              <a:buChar char="•"/>
            </a:pPr>
            <a:r>
              <a:rPr lang="en-US" sz="1800" dirty="0"/>
              <a:t>In this new language, every single word is written the same way: </a:t>
            </a:r>
            <a:r>
              <a:rPr lang="en-VN" sz="1800" dirty="0"/>
              <a:t>🍕. </a:t>
            </a:r>
            <a:r>
              <a:rPr lang="en-US" sz="1800" dirty="0"/>
              <a:t>So the sentence "Hello there Bob" would be translated as "</a:t>
            </a:r>
            <a:r>
              <a:rPr lang="en-VN" sz="1800" dirty="0"/>
              <a:t>🍕🍕🍕".</a:t>
            </a:r>
          </a:p>
        </p:txBody>
      </p:sp>
    </p:spTree>
    <p:extLst>
      <p:ext uri="{BB962C8B-B14F-4D97-AF65-F5344CB8AC3E}">
        <p14:creationId xmlns:p14="http://schemas.microsoft.com/office/powerpoint/2010/main" val="7163550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71741D8-9EC5-C247-8093-DF6EB5C28350}"/>
              </a:ext>
            </a:extLst>
          </p:cNvPr>
          <p:cNvSpPr>
            <a:spLocks noGrp="1"/>
          </p:cNvSpPr>
          <p:nvPr>
            <p:ph type="sldNum" idx="12"/>
          </p:nvPr>
        </p:nvSpPr>
        <p:spPr>
          <a:xfrm>
            <a:off x="8610600" y="6356350"/>
            <a:ext cx="2743200" cy="365125"/>
          </a:xfrm>
        </p:spPr>
        <p:txBody>
          <a:bodyPr wrap="square" anchor="ctr">
            <a:normAutofit/>
          </a:bodyPr>
          <a:lstStyle/>
          <a:p>
            <a:pPr marL="0" lvl="0" indent="0">
              <a:spcBef>
                <a:spcPts val="0"/>
              </a:spcBef>
              <a:spcAft>
                <a:spcPts val="600"/>
              </a:spcAft>
              <a:buNone/>
            </a:pPr>
            <a:fld id="{00000000-1234-1234-1234-123412341234}" type="slidenum">
              <a:rPr lang="en-US" altLang="ja-JP" smtClean="0"/>
              <a:pPr marL="0" lvl="0" indent="0">
                <a:spcBef>
                  <a:spcPts val="0"/>
                </a:spcBef>
                <a:spcAft>
                  <a:spcPts val="600"/>
                </a:spcAft>
                <a:buNone/>
              </a:pPr>
              <a:t>9</a:t>
            </a:fld>
            <a:endParaRPr lang="ja-JP" altLang="en-US"/>
          </a:p>
        </p:txBody>
      </p:sp>
      <p:sp>
        <p:nvSpPr>
          <p:cNvPr id="4" name="Rectangle 3">
            <a:extLst>
              <a:ext uri="{FF2B5EF4-FFF2-40B4-BE49-F238E27FC236}">
                <a16:creationId xmlns:a16="http://schemas.microsoft.com/office/drawing/2014/main" id="{3796CF19-55F6-3244-A6B4-84C5F111817F}"/>
              </a:ext>
            </a:extLst>
          </p:cNvPr>
          <p:cNvSpPr/>
          <p:nvPr/>
        </p:nvSpPr>
        <p:spPr>
          <a:xfrm>
            <a:off x="533400" y="714827"/>
            <a:ext cx="5562600" cy="5428346"/>
          </a:xfrm>
          <a:prstGeom prst="rect">
            <a:avLst/>
          </a:prstGeom>
          <a:solidFill>
            <a:schemeClr val="bg1">
              <a:lumMod val="95000"/>
            </a:schemeClr>
          </a:solidFill>
        </p:spPr>
        <p:txBody>
          <a:bodyPr wrap="square">
            <a:spAutoFit/>
          </a:bodyPr>
          <a:lstStyle/>
          <a:p>
            <a:pPr>
              <a:lnSpc>
                <a:spcPts val="1620"/>
              </a:lnSpc>
            </a:pPr>
            <a:r>
              <a:rPr lang="en-VN" sz="1600" dirty="0">
                <a:solidFill>
                  <a:srgbClr val="F2590C"/>
                </a:solidFill>
                <a:latin typeface="var(--font-monospace)"/>
                <a:ea typeface="Times New Roman" panose="02020603050405020304" pitchFamily="18" charset="0"/>
                <a:cs typeface="Times New Roman" panose="02020603050405020304" pitchFamily="18" charset="0"/>
              </a:rPr>
              <a:t>import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React</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F2590C"/>
                </a:solidFill>
                <a:latin typeface="var(--font-monospace)"/>
                <a:ea typeface="Times New Roman" panose="02020603050405020304" pitchFamily="18" charset="0"/>
                <a:cs typeface="Times New Roman" panose="02020603050405020304" pitchFamily="18" charset="0"/>
              </a:rPr>
              <a:t>from</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86B300"/>
                </a:solidFill>
                <a:latin typeface="var(--font-monospace)"/>
                <a:ea typeface="Times New Roman" panose="02020603050405020304" pitchFamily="18" charset="0"/>
                <a:cs typeface="Times New Roman" panose="02020603050405020304" pitchFamily="18" charset="0"/>
              </a:rPr>
              <a:t>'react'</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F2590C"/>
                </a:solidFill>
                <a:latin typeface="var(--font-monospace)"/>
                <a:ea typeface="Times New Roman" panose="02020603050405020304" pitchFamily="18" charset="0"/>
                <a:cs typeface="Times New Roman" panose="02020603050405020304" pitchFamily="18" charset="0"/>
              </a:rPr>
              <a:t>import</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41A6D9"/>
                </a:solidFill>
                <a:latin typeface="var(--font-monospace)"/>
                <a:ea typeface="Times New Roman" panose="02020603050405020304" pitchFamily="18" charset="0"/>
                <a:cs typeface="Times New Roman" panose="02020603050405020304" pitchFamily="18" charset="0"/>
              </a:rPr>
              <a:t>Text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TextInput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 </a:t>
            </a:r>
            <a:r>
              <a:rPr lang="en-VN" sz="1600" dirty="0">
                <a:solidFill>
                  <a:srgbClr val="F2590C"/>
                </a:solidFill>
                <a:latin typeface="var(--font-monospace)"/>
                <a:ea typeface="Times New Roman" panose="02020603050405020304" pitchFamily="18" charset="0"/>
                <a:cs typeface="Times New Roman" panose="02020603050405020304" pitchFamily="18" charset="0"/>
              </a:rPr>
              <a:t>from</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86B300"/>
                </a:solidFill>
                <a:latin typeface="var(--font-monospace)"/>
                <a:ea typeface="Times New Roman" panose="02020603050405020304" pitchFamily="18" charset="0"/>
                <a:cs typeface="Times New Roman" panose="02020603050405020304" pitchFamily="18" charset="0"/>
              </a:rPr>
              <a:t>'react-native'</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F2590C"/>
                </a:solidFill>
                <a:latin typeface="var(--font-monospace)"/>
                <a:ea typeface="Times New Roman" panose="02020603050405020304" pitchFamily="18" charset="0"/>
                <a:cs typeface="Times New Roman" panose="02020603050405020304" pitchFamily="18" charset="0"/>
              </a:rPr>
              <a:t>export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default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class</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PizzaTranslator</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extends</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41A6D9"/>
                </a:solidFill>
                <a:latin typeface="var(--font-monospace)"/>
                <a:ea typeface="Times New Roman" panose="02020603050405020304" pitchFamily="18" charset="0"/>
                <a:cs typeface="Times New Roman" panose="02020603050405020304" pitchFamily="18" charset="0"/>
              </a:rPr>
              <a:t>Component</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constructor</a:t>
            </a:r>
            <a:r>
              <a:rPr lang="en-VN" sz="1600" dirty="0">
                <a:solidFill>
                  <a:srgbClr val="5C6773"/>
                </a:solidFill>
                <a:latin typeface="var(--font-monospace)"/>
                <a:ea typeface="Times New Roman" panose="02020603050405020304" pitchFamily="18" charset="0"/>
                <a:cs typeface="Times New Roman" panose="02020603050405020304" pitchFamily="18" charset="0"/>
              </a:rPr>
              <a:t>(props)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super</a:t>
            </a:r>
            <a:r>
              <a:rPr lang="en-VN" sz="1600" dirty="0">
                <a:solidFill>
                  <a:srgbClr val="5C6773"/>
                </a:solidFill>
                <a:latin typeface="var(--font-monospace)"/>
                <a:ea typeface="Times New Roman" panose="02020603050405020304" pitchFamily="18" charset="0"/>
                <a:cs typeface="Times New Roman" panose="02020603050405020304" pitchFamily="18" charset="0"/>
              </a:rPr>
              <a:t>(props);</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this</a:t>
            </a:r>
            <a:r>
              <a:rPr lang="en-VN" sz="1600" dirty="0">
                <a:solidFill>
                  <a:srgbClr val="5C6773"/>
                </a:solidFill>
                <a:latin typeface="var(--font-monospace)"/>
                <a:ea typeface="Times New Roman" panose="02020603050405020304" pitchFamily="18" charset="0"/>
                <a:cs typeface="Times New Roman" panose="02020603050405020304" pitchFamily="18" charset="0"/>
              </a:rPr>
              <a:t>.state = {text: </a:t>
            </a:r>
            <a:r>
              <a:rPr lang="en-VN" sz="1600" dirty="0">
                <a:solidFill>
                  <a:srgbClr val="86B300"/>
                </a:solidFill>
                <a:latin typeface="var(--font-monospace)"/>
                <a:ea typeface="Times New Roman" panose="02020603050405020304" pitchFamily="18" charset="0"/>
                <a:cs typeface="Times New Roman" panose="02020603050405020304" pitchFamily="18" charset="0"/>
              </a:rPr>
              <a:t>''</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render()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return</a:t>
            </a: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 style={{padding: </a:t>
            </a:r>
            <a:r>
              <a:rPr lang="en-VN" sz="1600" dirty="0">
                <a:solidFill>
                  <a:srgbClr val="F08C36"/>
                </a:solidFill>
                <a:latin typeface="var(--font-monospace)"/>
                <a:ea typeface="Times New Roman" panose="02020603050405020304" pitchFamily="18" charset="0"/>
                <a:cs typeface="Times New Roman" panose="02020603050405020304" pitchFamily="18" charset="0"/>
              </a:rPr>
              <a:t>10</a:t>
            </a:r>
            <a:r>
              <a:rPr lang="en-VN" sz="1600" dirty="0">
                <a:solidFill>
                  <a:srgbClr val="5C6773"/>
                </a:solidFill>
                <a:latin typeface="var(--font-monospace)"/>
                <a:ea typeface="Times New Roman" panose="02020603050405020304" pitchFamily="18" charset="0"/>
                <a:cs typeface="Times New Roman" panose="02020603050405020304" pitchFamily="18" charset="0"/>
              </a:rPr>
              <a:t>}}&gt;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TextInput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style={{height: </a:t>
            </a:r>
            <a:r>
              <a:rPr lang="en-VN" sz="1600" dirty="0">
                <a:solidFill>
                  <a:srgbClr val="F08C36"/>
                </a:solidFill>
                <a:latin typeface="var(--font-monospace)"/>
                <a:ea typeface="Times New Roman" panose="02020603050405020304" pitchFamily="18" charset="0"/>
                <a:cs typeface="Times New Roman" panose="02020603050405020304" pitchFamily="18" charset="0"/>
              </a:rPr>
              <a:t>40</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placeholder=</a:t>
            </a:r>
            <a:r>
              <a:rPr lang="en-VN" sz="1600" dirty="0">
                <a:solidFill>
                  <a:srgbClr val="86B300"/>
                </a:solidFill>
                <a:latin typeface="var(--font-monospace)"/>
                <a:ea typeface="Times New Roman" panose="02020603050405020304" pitchFamily="18" charset="0"/>
                <a:cs typeface="Times New Roman" panose="02020603050405020304" pitchFamily="18" charset="0"/>
              </a:rPr>
              <a:t>"Type here to translate!"</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onChangeText={(text) =&gt; </a:t>
            </a:r>
            <a:r>
              <a:rPr lang="en-VN" sz="1600" dirty="0">
                <a:solidFill>
                  <a:srgbClr val="F2590C"/>
                </a:solidFill>
                <a:latin typeface="var(--font-monospace)"/>
                <a:ea typeface="Times New Roman" panose="02020603050405020304" pitchFamily="18" charset="0"/>
                <a:cs typeface="Times New Roman" panose="02020603050405020304" pitchFamily="18" charset="0"/>
              </a:rPr>
              <a:t>this</a:t>
            </a:r>
            <a:r>
              <a:rPr lang="en-VN" sz="1600" dirty="0">
                <a:solidFill>
                  <a:srgbClr val="5C6773"/>
                </a:solidFill>
                <a:latin typeface="var(--font-monospace)"/>
                <a:ea typeface="Times New Roman" panose="02020603050405020304" pitchFamily="18" charset="0"/>
                <a:cs typeface="Times New Roman" panose="02020603050405020304" pitchFamily="18" charset="0"/>
              </a:rPr>
              <a:t>.setState({text})}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value={</a:t>
            </a:r>
            <a:r>
              <a:rPr lang="en-VN" sz="1600" dirty="0">
                <a:solidFill>
                  <a:srgbClr val="F2590C"/>
                </a:solidFill>
                <a:latin typeface="var(--font-monospace)"/>
                <a:ea typeface="Times New Roman" panose="02020603050405020304" pitchFamily="18" charset="0"/>
                <a:cs typeface="Times New Roman" panose="02020603050405020304" pitchFamily="18" charset="0"/>
              </a:rPr>
              <a:t>this</a:t>
            </a:r>
            <a:r>
              <a:rPr lang="en-VN" sz="1600" dirty="0">
                <a:solidFill>
                  <a:srgbClr val="5C6773"/>
                </a:solidFill>
                <a:latin typeface="var(--font-monospace)"/>
                <a:ea typeface="Times New Roman" panose="02020603050405020304" pitchFamily="18" charset="0"/>
                <a:cs typeface="Times New Roman" panose="02020603050405020304" pitchFamily="18" charset="0"/>
              </a:rPr>
              <a:t>.state.text}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Text</a:t>
            </a:r>
            <a:r>
              <a:rPr lang="en-VN" sz="1600" dirty="0">
                <a:solidFill>
                  <a:srgbClr val="5C6773"/>
                </a:solidFill>
                <a:latin typeface="var(--font-monospace)"/>
                <a:ea typeface="Times New Roman" panose="02020603050405020304" pitchFamily="18" charset="0"/>
                <a:cs typeface="Times New Roman" panose="02020603050405020304" pitchFamily="18" charset="0"/>
              </a:rPr>
              <a:t> style={{padding: </a:t>
            </a:r>
            <a:r>
              <a:rPr lang="en-VN" sz="1600" dirty="0">
                <a:solidFill>
                  <a:srgbClr val="F08C36"/>
                </a:solidFill>
                <a:latin typeface="var(--font-monospace)"/>
                <a:ea typeface="Times New Roman" panose="02020603050405020304" pitchFamily="18" charset="0"/>
                <a:cs typeface="Times New Roman" panose="02020603050405020304" pitchFamily="18" charset="0"/>
              </a:rPr>
              <a:t>10</a:t>
            </a:r>
            <a:r>
              <a:rPr lang="en-VN" sz="1600" dirty="0">
                <a:solidFill>
                  <a:srgbClr val="5C6773"/>
                </a:solidFill>
                <a:latin typeface="var(--font-monospace)"/>
                <a:ea typeface="Times New Roman" panose="02020603050405020304" pitchFamily="18" charset="0"/>
                <a:cs typeface="Times New Roman" panose="02020603050405020304" pitchFamily="18" charset="0"/>
              </a:rPr>
              <a:t>, fontSize: </a:t>
            </a:r>
            <a:r>
              <a:rPr lang="en-VN" sz="1600" dirty="0">
                <a:solidFill>
                  <a:srgbClr val="F08C36"/>
                </a:solidFill>
                <a:latin typeface="var(--font-monospace)"/>
                <a:ea typeface="Times New Roman" panose="02020603050405020304" pitchFamily="18" charset="0"/>
                <a:cs typeface="Times New Roman" panose="02020603050405020304" pitchFamily="18" charset="0"/>
              </a:rPr>
              <a:t>42</a:t>
            </a:r>
            <a:r>
              <a:rPr lang="en-VN" sz="1600" dirty="0">
                <a:solidFill>
                  <a:srgbClr val="5C6773"/>
                </a:solidFill>
                <a:latin typeface="var(--font-monospace)"/>
                <a:ea typeface="Times New Roman" panose="02020603050405020304" pitchFamily="18" charset="0"/>
                <a:cs typeface="Times New Roman" panose="02020603050405020304" pitchFamily="18" charset="0"/>
              </a:rPr>
              <a:t>}}&gt;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r>
              <a:rPr lang="en-VN" sz="1600" dirty="0">
                <a:solidFill>
                  <a:srgbClr val="F2590C"/>
                </a:solidFill>
                <a:latin typeface="var(--font-monospace)"/>
                <a:ea typeface="Times New Roman" panose="02020603050405020304" pitchFamily="18" charset="0"/>
                <a:cs typeface="Times New Roman" panose="02020603050405020304" pitchFamily="18" charset="0"/>
              </a:rPr>
              <a:t>this</a:t>
            </a:r>
            <a:r>
              <a:rPr lang="en-VN" sz="1600" dirty="0">
                <a:solidFill>
                  <a:srgbClr val="5C6773"/>
                </a:solidFill>
                <a:latin typeface="var(--font-monospace)"/>
                <a:ea typeface="Times New Roman" panose="02020603050405020304" pitchFamily="18" charset="0"/>
                <a:cs typeface="Times New Roman" panose="02020603050405020304" pitchFamily="18" charset="0"/>
              </a:rPr>
              <a:t>.state.text.split(</a:t>
            </a:r>
            <a:r>
              <a:rPr lang="en-VN" sz="1600" dirty="0">
                <a:solidFill>
                  <a:srgbClr val="86B300"/>
                </a:solidFill>
                <a:latin typeface="var(--font-monospace)"/>
                <a:ea typeface="Times New Roman" panose="02020603050405020304" pitchFamily="18" charset="0"/>
                <a:cs typeface="Times New Roman" panose="02020603050405020304" pitchFamily="18" charset="0"/>
              </a:rPr>
              <a:t>' '</a:t>
            </a:r>
            <a:r>
              <a:rPr lang="en-VN" sz="1600" dirty="0">
                <a:solidFill>
                  <a:srgbClr val="5C6773"/>
                </a:solidFill>
                <a:latin typeface="var(--font-monospace)"/>
                <a:ea typeface="Times New Roman" panose="02020603050405020304" pitchFamily="18" charset="0"/>
                <a:cs typeface="Times New Roman" panose="02020603050405020304" pitchFamily="18" charset="0"/>
              </a:rPr>
              <a:t>).map((word) =&gt; word &amp;&amp; </a:t>
            </a:r>
            <a:r>
              <a:rPr lang="en-VN" sz="1600" dirty="0">
                <a:solidFill>
                  <a:srgbClr val="86B300"/>
                </a:solidFill>
                <a:latin typeface="var(--font-monospace)"/>
                <a:ea typeface="Times New Roman" panose="02020603050405020304" pitchFamily="18" charset="0"/>
                <a:cs typeface="Times New Roman" panose="02020603050405020304" pitchFamily="18" charset="0"/>
              </a:rPr>
              <a:t>'</a:t>
            </a:r>
            <a:r>
              <a:rPr lang="en-VN" sz="1600" dirty="0">
                <a:solidFill>
                  <a:srgbClr val="86B300"/>
                </a:solidFill>
                <a:latin typeface="Apple Color Emoji" pitchFamily="2" charset="0"/>
                <a:ea typeface="Times New Roman" panose="02020603050405020304" pitchFamily="18" charset="0"/>
                <a:cs typeface="Apple Color Emoji" pitchFamily="2" charset="0"/>
              </a:rPr>
              <a:t>🍕</a:t>
            </a:r>
            <a:r>
              <a:rPr lang="en-VN" sz="1600" dirty="0">
                <a:solidFill>
                  <a:srgbClr val="86B300"/>
                </a:solidFill>
                <a:latin typeface="var(--font-monospace)"/>
                <a:ea typeface="Times New Roman" panose="02020603050405020304" pitchFamily="18" charset="0"/>
                <a:cs typeface="Times New Roman" panose="02020603050405020304" pitchFamily="18" charset="0"/>
              </a:rPr>
              <a:t>'</a:t>
            </a:r>
            <a:r>
              <a:rPr lang="en-VN" sz="1600" dirty="0">
                <a:solidFill>
                  <a:srgbClr val="5C6773"/>
                </a:solidFill>
                <a:latin typeface="var(--font-monospace)"/>
                <a:ea typeface="Times New Roman" panose="02020603050405020304" pitchFamily="18" charset="0"/>
                <a:cs typeface="Times New Roman" panose="02020603050405020304" pitchFamily="18" charset="0"/>
              </a:rPr>
              <a:t>).join(</a:t>
            </a:r>
            <a:r>
              <a:rPr lang="en-VN" sz="1600" dirty="0">
                <a:solidFill>
                  <a:srgbClr val="86B300"/>
                </a:solidFill>
                <a:latin typeface="var(--font-monospace)"/>
                <a:ea typeface="Times New Roman" panose="02020603050405020304" pitchFamily="18" charset="0"/>
                <a:cs typeface="Times New Roman" panose="02020603050405020304" pitchFamily="18" charset="0"/>
              </a:rPr>
              <a:t>' '</a:t>
            </a:r>
            <a:r>
              <a:rPr lang="en-VN" sz="1600" dirty="0">
                <a:solidFill>
                  <a:srgbClr val="5C6773"/>
                </a:solidFill>
                <a:latin typeface="var(--font-monospace)"/>
                <a:ea typeface="Times New Roman" panose="02020603050405020304" pitchFamily="18" charset="0"/>
                <a:cs typeface="Times New Roman" panose="02020603050405020304" pitchFamily="18" charset="0"/>
              </a:rPr>
              <a: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Text</a:t>
            </a:r>
            <a:r>
              <a:rPr lang="en-VN" sz="1600" dirty="0">
                <a:solidFill>
                  <a:srgbClr val="5C6773"/>
                </a:solidFill>
                <a:latin typeface="var(--font-monospace)"/>
                <a:ea typeface="Times New Roman" panose="02020603050405020304" pitchFamily="18" charset="0"/>
                <a:cs typeface="Times New Roman" panose="02020603050405020304" pitchFamily="18" charset="0"/>
              </a:rPr>
              <a:t>&gt;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&lt;/</a:t>
            </a:r>
            <a:r>
              <a:rPr lang="en-VN" sz="1600" dirty="0">
                <a:solidFill>
                  <a:srgbClr val="41A6D9"/>
                </a:solidFill>
                <a:latin typeface="var(--font-monospace)"/>
                <a:ea typeface="Times New Roman" panose="02020603050405020304" pitchFamily="18" charset="0"/>
                <a:cs typeface="Times New Roman" panose="02020603050405020304" pitchFamily="18" charset="0"/>
              </a:rPr>
              <a:t>View</a:t>
            </a:r>
            <a:r>
              <a:rPr lang="en-VN" sz="1600" dirty="0">
                <a:solidFill>
                  <a:srgbClr val="5C6773"/>
                </a:solidFill>
                <a:latin typeface="var(--font-monospace)"/>
                <a:ea typeface="Times New Roman" panose="02020603050405020304" pitchFamily="18" charset="0"/>
                <a:cs typeface="Times New Roman" panose="02020603050405020304" pitchFamily="18" charset="0"/>
              </a:rPr>
              <a:t>&gt;</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  }</a:t>
            </a:r>
            <a:endParaRPr lang="en-VN" sz="1600" dirty="0">
              <a:latin typeface="Calibri" panose="020F0502020204030204" pitchFamily="34" charset="0"/>
              <a:ea typeface="Yu Mincho" panose="02020400000000000000" pitchFamily="18" charset="-128"/>
              <a:cs typeface="Times New Roman" panose="02020603050405020304" pitchFamily="18" charset="0"/>
            </a:endParaRPr>
          </a:p>
          <a:p>
            <a:pPr>
              <a:lnSpc>
                <a:spcPts val="1620"/>
              </a:lnSpc>
            </a:pPr>
            <a:r>
              <a:rPr lang="en-VN" sz="1600" dirty="0">
                <a:solidFill>
                  <a:srgbClr val="5C6773"/>
                </a:solidFill>
                <a:latin typeface="var(--font-monospace)"/>
                <a:ea typeface="Times New Roman" panose="02020603050405020304" pitchFamily="18" charset="0"/>
                <a:cs typeface="Times New Roman" panose="02020603050405020304" pitchFamily="18" charset="0"/>
              </a:rPr>
              <a:t>}</a:t>
            </a:r>
            <a:r>
              <a:rPr lang="en-VN" sz="1600" dirty="0"/>
              <a:t> </a:t>
            </a:r>
          </a:p>
        </p:txBody>
      </p:sp>
      <p:pic>
        <p:nvPicPr>
          <p:cNvPr id="5" name="Picture 4">
            <a:extLst>
              <a:ext uri="{FF2B5EF4-FFF2-40B4-BE49-F238E27FC236}">
                <a16:creationId xmlns:a16="http://schemas.microsoft.com/office/drawing/2014/main" id="{499028F7-7108-3546-9728-B01D6B440BD8}"/>
              </a:ext>
            </a:extLst>
          </p:cNvPr>
          <p:cNvPicPr>
            <a:picLocks noChangeAspect="1"/>
          </p:cNvPicPr>
          <p:nvPr/>
        </p:nvPicPr>
        <p:blipFill>
          <a:blip r:embed="rId3"/>
          <a:stretch>
            <a:fillRect/>
          </a:stretch>
        </p:blipFill>
        <p:spPr>
          <a:xfrm>
            <a:off x="7158567" y="730250"/>
            <a:ext cx="3429000" cy="5626100"/>
          </a:xfrm>
          <a:prstGeom prst="rect">
            <a:avLst/>
          </a:prstGeom>
          <a:ln>
            <a:solidFill>
              <a:schemeClr val="bg1">
                <a:lumMod val="85000"/>
              </a:schemeClr>
            </a:solidFill>
          </a:ln>
        </p:spPr>
      </p:pic>
    </p:spTree>
    <p:extLst>
      <p:ext uri="{BB962C8B-B14F-4D97-AF65-F5344CB8AC3E}">
        <p14:creationId xmlns:p14="http://schemas.microsoft.com/office/powerpoint/2010/main" val="1561566361"/>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3734</TotalTime>
  <Words>1182</Words>
  <Application>Microsoft Macintosh PowerPoint</Application>
  <PresentationFormat>Widescreen</PresentationFormat>
  <Paragraphs>111</Paragraphs>
  <Slides>10</Slides>
  <Notes>10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var(--font-monospace)</vt:lpstr>
      <vt:lpstr>Apple Color Emoji</vt:lpstr>
      <vt:lpstr>Arial</vt:lpstr>
      <vt:lpstr>Calibri</vt:lpstr>
      <vt:lpstr>Times New Roman</vt:lpstr>
      <vt:lpstr>cc_blue</vt:lpstr>
      <vt:lpstr>React Native Basic</vt:lpstr>
      <vt:lpstr>The basics</vt:lpstr>
      <vt:lpstr>React Native Basics</vt:lpstr>
      <vt:lpstr>PowerPoint Presentation</vt:lpstr>
      <vt:lpstr>PowerPoint Presentation</vt:lpstr>
      <vt:lpstr>PowerPoint Presentation</vt:lpstr>
      <vt:lpstr>PowerPoint Presentation</vt:lpstr>
      <vt:lpstr>Handling Text Input</vt:lpstr>
      <vt:lpstr>PowerPoint Presentation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49</cp:revision>
  <cp:lastPrinted>2020-04-06T06:57:46Z</cp:lastPrinted>
  <dcterms:created xsi:type="dcterms:W3CDTF">2020-04-06T02:02:09Z</dcterms:created>
  <dcterms:modified xsi:type="dcterms:W3CDTF">2020-04-12T03:26:16Z</dcterms:modified>
</cp:coreProperties>
</file>